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61" r:id="rId5"/>
  </p:sldMasterIdLst>
  <p:notesMasterIdLst>
    <p:notesMasterId r:id="rId7"/>
  </p:notesMasterIdLst>
  <p:sldIdLst>
    <p:sldId id="256" r:id="rId9"/>
    <p:sldId id="259" r:id="rId10"/>
    <p:sldId id="262" r:id="rId11"/>
    <p:sldId id="263" r:id="rId12"/>
    <p:sldId id="264" r:id="rId13"/>
    <p:sldId id="265" r:id="rId14"/>
    <p:sldId id="269" r:id="rId15"/>
    <p:sldId id="270" r:id="rId16"/>
    <p:sldId id="260" r:id="rId17"/>
    <p:sldId id="267" r:id="rId18"/>
    <p:sldId id="271" r:id="rId19"/>
    <p:sldId id="272" r:id="rId20"/>
    <p:sldId id="274" r:id="rId21"/>
    <p:sldId id="275" r:id="rId22"/>
    <p:sldId id="261" r:id="rId23"/>
  </p:sldIdLst>
  <p:sldSz cx="9144000" cy="5143500"/>
  <p:notesSz cx="6858000" cy="914400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1618">
          <p15:clr>
            <a:srgbClr val="A4A3A4"/>
          </p15:clr>
        </p15:guide>
        <p15:guide id="4" pos="346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>
        <p15:guide id="1" orient="horz" pos="1611" userDrawn="1">
          <p15:clr>
            <a:srgbClr val="A4A3A4"/>
          </p15:clr>
        </p15:guide>
        <p15:guide id="2" pos="28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615247"/>
    <a:srgbClr val="A1968B"/>
    <a:srgbClr val="BDAB9D"/>
    <a:srgbClr val="C5B7AB"/>
    <a:srgbClr val="009ED6"/>
    <a:srgbClr val="0094C8"/>
    <a:srgbClr val="00ADEA"/>
    <a:srgbClr val="0DC0FF"/>
    <a:srgbClr val="00B0EE"/>
    <a:srgbClr val="CBCBC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vertBarState="maximized">
    <p:restoredLeft sz="34559" autoAdjust="0"/>
    <p:restoredTop sz="94637" autoAdjust="0"/>
  </p:normalViewPr>
  <p:slideViewPr>
    <p:cSldViewPr snapToGrid="0" snapToObjects="1">
      <p:cViewPr varScale="1">
        <p:scale>
          <a:sx n="109" d="100"/>
          <a:sy n="109" d="100"/>
        </p:scale>
        <p:origin x="102" y="816"/>
      </p:cViewPr>
      <p:guideLst>
        <p:guide orient="horz" pos="1611"/>
        <p:guide pos="28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792" y="-84"/>
      </p:cViewPr>
      <p:guideLst>
        <p:guide orient="horz" pos="1611"/>
        <p:guide pos="2871"/>
      </p:guideLst>
    </p:cSldViewPr>
  </p:notesViewPr>
  <p:gridSpacing cx="36004" cy="36004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5" Type="http://schemas.openxmlformats.org/officeDocument/2006/relationships/slideMaster" Target="slideMasters/slideMaster1.xml"></Relationship><Relationship Id="rId6" Type="http://schemas.openxmlformats.org/officeDocument/2006/relationships/theme" Target="theme/theme1.xml"></Relationship><Relationship Id="rId7" Type="http://schemas.openxmlformats.org/officeDocument/2006/relationships/notesMaster" Target="notesMasters/notesMaster1.xml"></Relationship><Relationship Id="rId9" Type="http://schemas.openxmlformats.org/officeDocument/2006/relationships/slide" Target="slides/slide1.xml"></Relationship><Relationship Id="rId10" Type="http://schemas.openxmlformats.org/officeDocument/2006/relationships/slide" Target="slides/slide2.xml"></Relationship><Relationship Id="rId11" Type="http://schemas.openxmlformats.org/officeDocument/2006/relationships/slide" Target="slides/slide3.xml"></Relationship><Relationship Id="rId12" Type="http://schemas.openxmlformats.org/officeDocument/2006/relationships/slide" Target="slides/slide4.xml"></Relationship><Relationship Id="rId13" Type="http://schemas.openxmlformats.org/officeDocument/2006/relationships/slide" Target="slides/slide5.xml"></Relationship><Relationship Id="rId14" Type="http://schemas.openxmlformats.org/officeDocument/2006/relationships/slide" Target="slides/slide6.xml"></Relationship><Relationship Id="rId15" Type="http://schemas.openxmlformats.org/officeDocument/2006/relationships/slide" Target="slides/slide7.xml"></Relationship><Relationship Id="rId16" Type="http://schemas.openxmlformats.org/officeDocument/2006/relationships/slide" Target="slides/slide8.xml"></Relationship><Relationship Id="rId17" Type="http://schemas.openxmlformats.org/officeDocument/2006/relationships/slide" Target="slides/slide9.xml"></Relationship><Relationship Id="rId18" Type="http://schemas.openxmlformats.org/officeDocument/2006/relationships/slide" Target="slides/slide10.xml"></Relationship><Relationship Id="rId19" Type="http://schemas.openxmlformats.org/officeDocument/2006/relationships/slide" Target="slides/slide11.xml"></Relationship><Relationship Id="rId20" Type="http://schemas.openxmlformats.org/officeDocument/2006/relationships/slide" Target="slides/slide12.xml"></Relationship><Relationship Id="rId21" Type="http://schemas.openxmlformats.org/officeDocument/2006/relationships/slide" Target="slides/slide13.xml"></Relationship><Relationship Id="rId22" Type="http://schemas.openxmlformats.org/officeDocument/2006/relationships/slide" Target="slides/slide14.xml"></Relationship><Relationship Id="rId23" Type="http://schemas.openxmlformats.org/officeDocument/2006/relationships/slide" Target="slides/slide15.xml"></Relationship><Relationship Id="rId24" Type="http://schemas.openxmlformats.org/officeDocument/2006/relationships/viewProps" Target="viewProps.xml"></Relationship><Relationship Id="rId25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40F5D-7E70-4F1D-A171-57A68F29BE94}" type="datetimeFigureOut">
              <a:rPr lang="ko-KR" altLang="en-US" smtClean="0"/>
              <a:pPr/>
              <a:t>2016-10-04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FA01A-F65B-408B-A230-13818A6576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 txBox="1">
            <a:spLocks noGrp="1" noChangeArrowheads="1"/>
          </p:cNvSpPr>
          <p:nvPr>
            <p:ph type="ctrTitle"/>
          </p:nvPr>
        </p:nvSpPr>
        <p:spPr>
          <a:xfrm>
            <a:off x="638810" y="1442085"/>
            <a:ext cx="7783830" cy="58356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lvl1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 dirty="0" smtClean="0">
                <a:solidFill>
                  <a:srgbClr val="413327"/>
                </a:solidFill>
                <a:latin typeface="Arial" charset="0"/>
                <a:ea typeface="Arial" charset="0"/>
              </a:rPr>
              <a:t>마스터 제목 스타일 편집</a:t>
            </a:r>
          </a:p>
        </p:txBody>
      </p:sp>
      <p:sp>
        <p:nvSpPr>
          <p:cNvPr id="13" name="부제목 2"/>
          <p:cNvSpPr txBox="1">
            <a:spLocks noGrp="1" noChangeArrowheads="1"/>
          </p:cNvSpPr>
          <p:nvPr>
            <p:ph type="subTitle"/>
          </p:nvPr>
        </p:nvSpPr>
        <p:spPr>
          <a:xfrm>
            <a:off x="641350" y="2228850"/>
            <a:ext cx="5056505" cy="2870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77500" lnSpcReduction="20000"/>
          </a:bodyPr>
          <a:lstStyle>
            <a:lvl1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dirty="0" smtClean="0">
                <a:solidFill>
                  <a:srgbClr val="0070C0"/>
                </a:solidFill>
                <a:latin typeface="Arial" charset="0"/>
                <a:ea typeface="Arial" charset="0"/>
              </a:rPr>
              <a:t>마스터 부제목 스타일 편집</a:t>
            </a:r>
          </a:p>
        </p:txBody>
      </p:sp>
      <p:cxnSp>
        <p:nvCxnSpPr>
          <p:cNvPr id="15" name="직선 연결선 18"/>
          <p:cNvCxnSpPr>
            <a:cxnSpLocks noChangeShapeType="1"/>
          </p:cNvCxnSpPr>
          <p:nvPr userDrawn="1"/>
        </p:nvCxnSpPr>
        <p:spPr bwMode="auto">
          <a:xfrm flipH="1">
            <a:off x="639764" y="1111197"/>
            <a:ext cx="1393825" cy="0"/>
          </a:xfrm>
          <a:prstGeom prst="line">
            <a:avLst/>
          </a:prstGeom>
          <a:noFill/>
          <a:ln w="57150" algn="ctr">
            <a:solidFill>
              <a:srgbClr val="FCD9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직선 연결선 36"/>
          <p:cNvCxnSpPr>
            <a:cxnSpLocks noChangeShapeType="1"/>
          </p:cNvCxnSpPr>
          <p:nvPr userDrawn="1"/>
        </p:nvCxnSpPr>
        <p:spPr bwMode="auto">
          <a:xfrm>
            <a:off x="639763" y="2811953"/>
            <a:ext cx="6032884" cy="0"/>
          </a:xfrm>
          <a:prstGeom prst="line">
            <a:avLst/>
          </a:prstGeom>
          <a:noFill/>
          <a:ln w="19050" algn="ctr">
            <a:solidFill>
              <a:srgbClr val="05BE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날짜 개체 틀 17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FigureOut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10/4/2016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8" name="바닥글 개체 틀 18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>
            <a:lvl1pPr>
              <a:defRPr/>
            </a:lvl1pPr>
          </a:lstStyle>
          <a:p>
            <a:pPr algn="ctr" eaLnBrk="0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00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19" name="슬라이드 번호 개체 틀 19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1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FigureOut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10/4/2016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" name="바닥글 개체 틀 2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3" name="슬라이드 번호 개체 틀 3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85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3"/>
          <p:cNvSpPr txBox="1">
            <a:spLocks/>
          </p:cNvSpPr>
          <p:nvPr userDrawn="1"/>
        </p:nvSpPr>
        <p:spPr>
          <a:xfrm>
            <a:off x="1006475" y="125095"/>
            <a:ext cx="1666875" cy="3937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9pPr>
            <a:extLst/>
          </a:lstStyle>
          <a:p>
            <a:endParaRPr lang="ko-KR" altLang="en-US" sz="1400" b="1" dirty="0">
              <a:solidFill>
                <a:srgbClr val="27354D"/>
              </a:solidFill>
            </a:endParaRP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19405" y="162560"/>
            <a:ext cx="53403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319405" y="511175"/>
            <a:ext cx="534035" cy="0"/>
          </a:xfrm>
          <a:prstGeom prst="line">
            <a:avLst/>
          </a:prstGeom>
          <a:ln w="19050">
            <a:solidFill>
              <a:srgbClr val="4C3C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3"/>
          <p:cNvSpPr>
            <a:spLocks noGrp="1"/>
          </p:cNvSpPr>
          <p:nvPr>
            <p:ph type="title" idx="4294967295"/>
          </p:nvPr>
        </p:nvSpPr>
        <p:spPr>
          <a:xfrm>
            <a:off x="930275" y="69850"/>
            <a:ext cx="7632700" cy="5200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dirty="0" smtClean="0">
                <a:solidFill>
                  <a:srgbClr val="4C3C2E"/>
                </a:solidFill>
                <a:latin typeface="Arial" charset="0"/>
                <a:ea typeface="Arial" charset="0"/>
              </a:rPr>
              <a:t>마스터 제목 스타일 편집</a:t>
            </a:r>
          </a:p>
        </p:txBody>
      </p:sp>
      <p:sp>
        <p:nvSpPr>
          <p:cNvPr id="18" name="날짜 개체 틀 18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FigureOut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10/4/2016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9" name="바닥글 개체 틀 19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20" name="슬라이드 번호 개체 틀 20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 smtClean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55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38" r:id="rId2"/>
    <p:sldLayoutId id="214748374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285092293281.png"></Relationship><Relationship Id="rId3" Type="http://schemas.openxmlformats.org/officeDocument/2006/relationships/hyperlink" Target="https://github.com/MSWon" TargetMode="External"></Relationship><Relationship Id="rId4" Type="http://schemas.openxmlformats.org/officeDocument/2006/relationships/slideLayout" Target="../slideLayouts/slideLayout3.xml"></Relationship></Relationships>
</file>

<file path=ppt/slides/_rels/slide11.xml.rels><?xml version="1.0" encoding="UTF-8"?>
<Relationships xmlns="http://schemas.openxmlformats.org/package/2006/relationships"><Relationship Id="rId5" Type="http://schemas.openxmlformats.org/officeDocument/2006/relationships/image" Target="../media/fImage21818622441.png"></Relationship><Relationship Id="rId6" Type="http://schemas.openxmlformats.org/officeDocument/2006/relationships/slideLayout" Target="../slideLayouts/slideLayout3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13.xml.rels><?xml version="1.0" encoding="UTF-8"?>
<Relationships xmlns="http://schemas.openxmlformats.org/package/2006/relationships"><Relationship Id="rId8" Type="http://schemas.openxmlformats.org/officeDocument/2006/relationships/image" Target="../media/fImage16028341018467.png"></Relationship><Relationship Id="rId9" Type="http://schemas.openxmlformats.org/officeDocument/2006/relationships/image" Target="../media/fImage16028341036334.png"></Relationship><Relationship Id="rId10" Type="http://schemas.openxmlformats.org/officeDocument/2006/relationships/slideLayout" Target="../slideLayouts/slideLayout3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fImage111745516241.png"></Relationship><Relationship Id="rId4" Type="http://schemas.openxmlformats.org/officeDocument/2006/relationships/slideLayout" Target="../slideLayouts/slideLayout3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fImage1180946941.jpeg"></Relationship><Relationship Id="rId4" Type="http://schemas.openxmlformats.org/officeDocument/2006/relationships/image" Target="../media/fImage1489041098467.jpeg"></Relationship><Relationship Id="rId5" Type="http://schemas.openxmlformats.org/officeDocument/2006/relationships/slideLayout" Target="../slideLayouts/slideLayout3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205461186334.png"></Relationship><Relationship Id="rId3" Type="http://schemas.openxmlformats.org/officeDocument/2006/relationships/image" Target="../media/fImage202241196500.png"></Relationship><Relationship Id="rId4" Type="http://schemas.openxmlformats.org/officeDocument/2006/relationships/slideLayout" Target="../slideLayouts/slideLayout3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265751399169.png"></Relationship><Relationship Id="rId3" Type="http://schemas.openxmlformats.org/officeDocument/2006/relationships/image" Target="../media/fImage268251405724.png"></Relationship><Relationship Id="rId4" Type="http://schemas.openxmlformats.org/officeDocument/2006/relationships/slideLayout" Target="../slideLayouts/slideLayout3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253651491478.png"></Relationship><Relationship Id="rId3" Type="http://schemas.openxmlformats.org/officeDocument/2006/relationships/image" Target="../media/fImage176661509358.png"></Relationship><Relationship Id="rId4" Type="http://schemas.openxmlformats.org/officeDocument/2006/relationships/slideLayout" Target="../slideLayouts/slideLayout3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718171636962.png"></Relationship><Relationship Id="rId3" Type="http://schemas.openxmlformats.org/officeDocument/2006/relationships/slideLayout" Target="../slideLayouts/slideLayout3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920262094464.png"></Relationship><Relationship Id="rId3" Type="http://schemas.openxmlformats.org/officeDocument/2006/relationships/slideLayout" Target="../slideLayouts/slideLayout3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31592165705.png"></Relationship><Relationship Id="rId3" Type="http://schemas.openxmlformats.org/officeDocument/2006/relationships/image" Target="../media/fImage156902478145.png"></Relationship><Relationship Id="rId4" Type="http://schemas.openxmlformats.org/officeDocument/2006/relationships/slideLayout" Target="../slideLayouts/slideLayout3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480695" y="579120"/>
            <a:ext cx="8188960" cy="2373630"/>
          </a:xfrm>
          <a:prstGeom prst="rect">
            <a:avLst/>
          </a:prstGeom>
          <a:noFill/>
          <a:ln w="5715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 rot="0">
            <a:off x="732155" y="775970"/>
            <a:ext cx="3837305" cy="1466215"/>
          </a:xfrm>
          <a:prstGeom prst="rect"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algn="l" fontAlgn="base" defTabSz="914400" eaLnBrk="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영화 코코 분석</a:t>
            </a:r>
            <a:r>
              <a:rPr lang="en-US" altLang="ko-KR" sz="3200" b="1">
                <a:solidFill>
                  <a:srgbClr val="0070C0"/>
                </a:solidFill>
                <a:latin typeface="Arial" charset="0"/>
                <a:ea typeface="Arial" charset="0"/>
              </a:rPr>
              <a:t> </a:t>
            </a:r>
            <a:endParaRPr lang="ko-KR" altLang="en-US" sz="3200" b="1">
              <a:solidFill>
                <a:srgbClr val="0070C0"/>
              </a:solidFill>
              <a:latin typeface="Arial" charset="0"/>
              <a:ea typeface="Arial" charset="0"/>
            </a:endParaRPr>
          </a:p>
        </p:txBody>
      </p:sp>
      <p:sp>
        <p:nvSpPr>
          <p:cNvPr id="41" name="부제목 2"/>
          <p:cNvSpPr txBox="1">
            <a:spLocks/>
          </p:cNvSpPr>
          <p:nvPr/>
        </p:nvSpPr>
        <p:spPr bwMode="auto">
          <a:xfrm>
            <a:off x="604520" y="2374265"/>
            <a:ext cx="4107180" cy="270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10922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>
                <a:solidFill>
                  <a:srgbClr val="00B0F0"/>
                </a:solidFill>
                <a:latin typeface="맑은 고딕" charset="0"/>
                <a:ea typeface="맑은 고딕" charset="0"/>
              </a:rPr>
              <a:t>안수현</a:t>
            </a:r>
            <a:endParaRPr lang="ko-KR" altLang="en-US" sz="1600" b="1">
              <a:solidFill>
                <a:srgbClr val="00B0F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0" name="직선 연결선 18"/>
          <p:cNvCxnSpPr>
            <a:cxnSpLocks noChangeShapeType="1"/>
          </p:cNvCxnSpPr>
          <p:nvPr/>
        </p:nvCxnSpPr>
        <p:spPr bwMode="auto">
          <a:xfrm flipH="1">
            <a:off x="214630" y="271780"/>
            <a:ext cx="596265" cy="0"/>
          </a:xfrm>
          <a:prstGeom prst="line">
            <a:avLst/>
          </a:prstGeom>
          <a:noFill/>
          <a:ln w="57150" algn="ctr">
            <a:solidFill>
              <a:srgbClr val="FCD9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45268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>
            <a:spLocks/>
          </p:cNvSpPr>
          <p:nvPr/>
        </p:nvSpPr>
        <p:spPr>
          <a:xfrm>
            <a:off x="733425" y="1054735"/>
            <a:ext cx="2740660" cy="3801745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url_main1 = "https://movie.naver.com/movie/bi/mi/poin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W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riteFormList.nhn?code=15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8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&amp;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y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p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=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a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f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r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&amp;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o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y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A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c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a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lP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o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Y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=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&amp;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o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r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r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=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w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&amp;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p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a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g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=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"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t_reply1 = character()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c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o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r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=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m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r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c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(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t_replytime1 = numeric()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for( i in 1315:1502){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url_Coco = paste(url_main1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p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=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"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"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 content = read_html(url_Co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c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o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c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o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g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=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"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c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k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r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"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 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node_1 = html_nodes(conte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"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c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o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r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r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p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p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"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o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=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h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m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o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(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c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o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"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c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o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r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r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a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r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core em")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 node_3 = html_nodes(content, ".score_reple em" 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reply1 = html_text(node_1)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core1 = html_text(node_2)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r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p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y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m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=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h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m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x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(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o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3[2])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r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p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y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=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a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p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p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(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_reply1, reply1)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c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o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r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=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a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p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p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(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t_score1, score1)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r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p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y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m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=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a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p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p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(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r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p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y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m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r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p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y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m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trim( c(list_reply1, list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c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o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r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r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p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y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m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)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}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f_Coco = data.frame(list_reply1, list_score1, list_re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p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y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m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c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o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a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m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(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f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C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o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c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o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)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=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c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(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"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리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뷰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"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, "점수", "응답한 시간")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w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r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c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v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(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f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C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o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c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o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"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코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코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리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뷰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c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sv", sep="", row.names=FALSE)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텍스트 개체 틀 1"/>
          <p:cNvSpPr txBox="1">
            <a:spLocks/>
          </p:cNvSpPr>
          <p:nvPr>
            <p:ph type="title" idx="4294967295"/>
          </p:nvPr>
        </p:nvSpPr>
        <p:spPr>
          <a:xfrm rot="0">
            <a:off x="908050" y="68580"/>
            <a:ext cx="7633335" cy="5207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분석</a:t>
            </a:r>
            <a:endParaRPr lang="ko-KR" altLang="en-US" sz="1800" b="1">
              <a:solidFill>
                <a:srgbClr val="61524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 rot="0">
            <a:off x="245110" y="69850"/>
            <a:ext cx="495935" cy="52070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0</a:t>
            </a: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5</a:t>
            </a:r>
            <a:endParaRPr lang="ko-KR" altLang="en-US" sz="160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98925" y="1543050"/>
            <a:ext cx="4645660" cy="3035300"/>
          </a:xfrm>
          <a:prstGeom prst="rect"/>
          <a:noFill/>
        </p:spPr>
      </p:pic>
      <p:sp>
        <p:nvSpPr>
          <p:cNvPr id="46" name="텍스트 상자 45"/>
          <p:cNvSpPr txBox="1">
            <a:spLocks/>
          </p:cNvSpPr>
          <p:nvPr/>
        </p:nvSpPr>
        <p:spPr>
          <a:xfrm rot="0">
            <a:off x="4660900" y="4569460"/>
            <a:ext cx="3745230" cy="2857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&lt;그림 11: 영화 ‘코코’ 크롤링 과정&gt;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>
                <a:latin typeface="굴림" charset="0"/>
                <a:ea typeface="굴림" charset="0"/>
              </a:rPr>
              <a:t>참고 : </a:t>
            </a:r>
            <a:r>
              <a:rPr lang="en-US" altLang="ko-KR" sz="900">
                <a:solidFill>
                  <a:srgbClr val="0563C1"/>
                </a:solidFill>
                <a:latin typeface="굴림" charset="0"/>
                <a:ea typeface="굴림" charset="0"/>
                <a:hlinkClick r:id="rId3"/>
              </a:rPr>
              <a:t>https://github.com/MSWon</a:t>
            </a:r>
            <a:endParaRPr lang="ko-KR" altLang="en-US" sz="9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908050" y="68580"/>
            <a:ext cx="7633335" cy="52070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base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분석</a:t>
            </a:r>
            <a:endParaRPr lang="ko-KR" altLang="en-US" sz="1800" b="1">
              <a:solidFill>
                <a:srgbClr val="61524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 rot="0">
            <a:off x="245110" y="69850"/>
            <a:ext cx="495935" cy="5207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0</a:t>
            </a: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5</a:t>
            </a:r>
            <a:endParaRPr lang="ko-KR" altLang="en-US" sz="160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 rot="0">
            <a:off x="6479540" y="1989455"/>
            <a:ext cx="2246630" cy="1297940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#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글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자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수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분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석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b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&lt;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u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(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s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t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_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r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p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l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y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b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2 &lt;- gsub(" ", "", b)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m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a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(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n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c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har(b2))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#평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균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작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업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m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e</a:t>
            </a: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an(as.numeric(list_score1))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 rot="0">
            <a:off x="842010" y="3495675"/>
            <a:ext cx="4068445" cy="2876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그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림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‘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코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코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’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네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버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영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화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0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자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평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(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상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영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)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.csv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&gt;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7" name="그림 46" descr="C:/Users/709-01/AppData/Roaming/PolarisOffice/ETemp/9200_4512008/fImage2181862244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3695" y="1438910"/>
            <a:ext cx="6050915" cy="19888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13"/>
          <p:cNvSpPr>
            <a:spLocks/>
          </p:cNvSpPr>
          <p:nvPr/>
        </p:nvSpPr>
        <p:spPr>
          <a:xfrm rot="0">
            <a:off x="733425" y="1410335"/>
            <a:ext cx="3465830" cy="3300730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#WordCloud 작업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data1 = readLines('코코_리뷰.csv')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data2 = sapply(data1, extractNoun, USE.NAMES = F)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head(unlist(data2), 30)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unlist(data2)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Filter(function(a) {nchar(a)&gt;=2},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gsub("\\d","",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gsub("\\s","",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gsub("\\W","",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gsub("\\t","",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gsub("[A-Z]", "",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gsub("[a-z]", "",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gsub("영화", "",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gsub("관람객", "",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gsub("들이", "",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gsub("애니", "",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gsub("애니메이션", "",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gsub("에니", "",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gsub("에니메이션", "",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gsub("메이션","",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gsub("극장", "",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gsub("상영관", "",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gsub("관람", "",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gsub("더빙", "",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gsub("평점", "",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908050" y="68580"/>
            <a:ext cx="7633335" cy="52070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base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분석</a:t>
            </a:r>
            <a:endParaRPr lang="ko-KR" altLang="en-US" sz="1800" b="1">
              <a:solidFill>
                <a:srgbClr val="61524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 rot="0">
            <a:off x="245110" y="69850"/>
            <a:ext cx="495935" cy="5207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0</a:t>
            </a: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5</a:t>
            </a:r>
            <a:endParaRPr lang="ko-KR" altLang="en-US" sz="160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45" name="도형 44"/>
          <p:cNvSpPr>
            <a:spLocks/>
          </p:cNvSpPr>
          <p:nvPr/>
        </p:nvSpPr>
        <p:spPr>
          <a:xfrm rot="0">
            <a:off x="4937760" y="1410335"/>
            <a:ext cx="3711575" cy="3300730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gsub("하게", "",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gsub("픽사는", "픽사",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gsub("리멤버", "리멤버미",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data3 = gsub("뭔가", "", data3)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write(unlist(data3), "movie_coco.txt")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data4 = read.table("movie_coco.txt")             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wordcount1 = table(data4)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wordcount1 = head(sort(wordcount1, decreasing = T), 200)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wordcount1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windowsFonts(malgun=windowsFont("맑은 고딕"))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00">
                <a:solidFill>
                  <a:schemeClr val="tx1"/>
                </a:solidFill>
                <a:latin typeface="맑은 고딕" charset="0"/>
                <a:ea typeface="맑은 고딕" charset="0"/>
              </a:rPr>
              <a:t>wordcloud2(data = wordcount1 , size = 0.5, color= "random-light", backgroundColor = "dark", fontFamily = "맑은 고딕", shape = 'cardioid')</a:t>
            </a:r>
            <a:endParaRPr lang="ko-KR" altLang="en-US" sz="7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908050" y="68580"/>
            <a:ext cx="7633970" cy="5213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base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결</a:t>
            </a: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과</a:t>
            </a: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및 해석</a:t>
            </a:r>
            <a:endParaRPr lang="ko-KR" altLang="en-US" sz="1800" b="1">
              <a:solidFill>
                <a:srgbClr val="61524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 rot="0">
            <a:off x="245110" y="69850"/>
            <a:ext cx="495935" cy="5207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0</a:t>
            </a: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6</a:t>
            </a:r>
            <a:endParaRPr lang="ko-KR" altLang="en-US" sz="160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32" b="16017"/>
          <a:stretch>
            <a:fillRect/>
          </a:stretch>
        </p:blipFill>
        <p:spPr>
          <a:xfrm rot="0">
            <a:off x="5008245" y="861695"/>
            <a:ext cx="2939415" cy="1762760"/>
          </a:xfrm>
          <a:prstGeom prst="rect"/>
          <a:noFill/>
        </p:spPr>
      </p:pic>
      <p:sp>
        <p:nvSpPr>
          <p:cNvPr id="47" name="텍스트 상자 46"/>
          <p:cNvSpPr txBox="1">
            <a:spLocks/>
          </p:cNvSpPr>
          <p:nvPr/>
        </p:nvSpPr>
        <p:spPr>
          <a:xfrm rot="0">
            <a:off x="5014595" y="2537460"/>
            <a:ext cx="3745865" cy="2863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&lt;그림 13: 상영일 워드크라우드&gt;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10" b="16395"/>
          <a:stretch>
            <a:fillRect/>
          </a:stretch>
        </p:blipFill>
        <p:spPr>
          <a:xfrm rot="0">
            <a:off x="5006975" y="2970530"/>
            <a:ext cx="2947035" cy="1736725"/>
          </a:xfrm>
          <a:prstGeom prst="rect"/>
          <a:noFill/>
        </p:spPr>
      </p:pic>
      <p:sp>
        <p:nvSpPr>
          <p:cNvPr id="49" name="텍스트 상자 48"/>
          <p:cNvSpPr txBox="1">
            <a:spLocks/>
          </p:cNvSpPr>
          <p:nvPr/>
        </p:nvSpPr>
        <p:spPr>
          <a:xfrm rot="0">
            <a:off x="5008880" y="4660265"/>
            <a:ext cx="3745865" cy="28638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그림 14: 비상영일 워드크라우드&gt;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모서리가 둥근 직사각형 49"/>
          <p:cNvSpPr>
            <a:spLocks/>
          </p:cNvSpPr>
          <p:nvPr/>
        </p:nvSpPr>
        <p:spPr>
          <a:xfrm>
            <a:off x="565150" y="1421130"/>
            <a:ext cx="2921000" cy="3242945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tIns="71755" rIns="215900" bIns="45720" numCol="1" vert="horz" anchor="ctr">
            <a:noAutofit/>
          </a:bodyPr>
          <a:lstStyle/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상영일(2018.01.11~2018.03.06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45720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-&gt;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별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점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평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균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9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45720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&gt;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글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자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수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평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균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6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비상영일(2018.03.0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7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~현재까지)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45720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&gt;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별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점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평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균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9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45720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-&gt;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글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자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수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평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균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: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8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45720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=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&gt;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워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크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라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우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나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별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점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평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균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에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는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상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영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일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과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비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상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영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일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의 차이를 느낄 수 없었음. But 리뷰 글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자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수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평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균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에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는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6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자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의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차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이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가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남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908050" y="68580"/>
            <a:ext cx="7634605" cy="5219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base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결과 및 해석</a:t>
            </a:r>
            <a:endParaRPr lang="ko-KR" altLang="en-US" sz="1800" b="1">
              <a:solidFill>
                <a:srgbClr val="61524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 rot="0">
            <a:off x="245110" y="69850"/>
            <a:ext cx="496570" cy="52133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06</a:t>
            </a:r>
            <a:endParaRPr lang="ko-KR" altLang="en-US" sz="160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pic>
        <p:nvPicPr>
          <p:cNvPr id="48" name="그림 47" descr="C:/Users/709-01/AppData/Roaming/PolarisOffice/ETemp/4380_5232608/fImage1117455162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39" b="5665"/>
          <a:stretch>
            <a:fillRect/>
          </a:stretch>
        </p:blipFill>
        <p:spPr>
          <a:xfrm rot="0">
            <a:off x="1804035" y="1247140"/>
            <a:ext cx="5532755" cy="3171190"/>
          </a:xfrm>
          <a:prstGeom prst="rect"/>
          <a:noFill/>
        </p:spPr>
      </p:pic>
      <p:sp>
        <p:nvSpPr>
          <p:cNvPr id="49" name="텍스트 상자 48"/>
          <p:cNvSpPr txBox="1">
            <a:spLocks/>
          </p:cNvSpPr>
          <p:nvPr/>
        </p:nvSpPr>
        <p:spPr>
          <a:xfrm rot="0">
            <a:off x="3067050" y="4679950"/>
            <a:ext cx="3746500" cy="2870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&lt;그림 1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5: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5000개 리뷰 워드 크라우드</a:t>
            </a: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&gt;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8"/>
          <p:cNvSpPr>
            <a:spLocks/>
          </p:cNvSpPr>
          <p:nvPr/>
        </p:nvSpPr>
        <p:spPr bwMode="auto">
          <a:xfrm rot="0">
            <a:off x="1747520" y="1015365"/>
            <a:ext cx="2714625" cy="2714625"/>
          </a:xfrm>
          <a:prstGeom prst="ellipse"/>
          <a:solidFill>
            <a:schemeClr val="bg1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aseline="-25000" b="1">
              <a:latin typeface="Arial" charset="0"/>
              <a:ea typeface="굴림" charset="0"/>
            </a:endParaRPr>
          </a:p>
        </p:txBody>
      </p:sp>
      <p:sp>
        <p:nvSpPr>
          <p:cNvPr id="24" name="Text Box 20"/>
          <p:cNvSpPr txBox="1">
            <a:spLocks/>
          </p:cNvSpPr>
          <p:nvPr/>
        </p:nvSpPr>
        <p:spPr bwMode="auto">
          <a:xfrm rot="0">
            <a:off x="2201545" y="2141855"/>
            <a:ext cx="1807845" cy="462280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base" defTabSz="508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solidFill>
                  <a:srgbClr val="A1968B"/>
                </a:solidFill>
                <a:latin typeface="Arial" charset="0"/>
                <a:ea typeface="Arial" charset="0"/>
              </a:rPr>
              <a:t>Thank you.</a:t>
            </a:r>
            <a:endParaRPr lang="ko-KR" altLang="en-US" sz="2400" b="1">
              <a:solidFill>
                <a:srgbClr val="A1968B"/>
              </a:solidFill>
              <a:latin typeface="Arial" charset="0"/>
              <a:ea typeface="Arial" charset="0"/>
            </a:endParaRP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 rot="0">
            <a:off x="5182870" y="3324225"/>
            <a:ext cx="2668270" cy="10788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base" defTabSz="5080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i="0" b="0">
                <a:solidFill>
                  <a:srgbClr val="333333"/>
                </a:solidFill>
                <a:latin typeface="LilyUPC" charset="0"/>
                <a:ea typeface="LilyUPC" charset="0"/>
              </a:rPr>
              <a:t>따뜻해, </a:t>
            </a:r>
            <a:endParaRPr lang="ko-KR" altLang="en-US" sz="1600" i="0" b="0">
              <a:solidFill>
                <a:srgbClr val="333333"/>
              </a:solidFill>
              <a:latin typeface="LilyUPC" charset="0"/>
              <a:ea typeface="LilyUPC" charset="0"/>
            </a:endParaRPr>
          </a:p>
          <a:p>
            <a:pPr marL="0" indent="0" algn="ctr" fontAlgn="base" defTabSz="5080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i="0" b="0">
                <a:solidFill>
                  <a:srgbClr val="333333"/>
                </a:solidFill>
                <a:latin typeface="LilyUPC" charset="0"/>
                <a:ea typeface="LilyUPC" charset="0"/>
              </a:rPr>
              <a:t>삶을 껴안고 다독이는</a:t>
            </a:r>
            <a:r>
              <a:rPr lang="en-US" altLang="ko-KR" sz="1600" i="0" b="0">
                <a:solidFill>
                  <a:srgbClr val="333333"/>
                </a:solidFill>
                <a:latin typeface="LilyUPC" charset="0"/>
                <a:ea typeface="LilyUPC" charset="0"/>
              </a:rPr>
              <a:t> </a:t>
            </a:r>
            <a:r>
              <a:rPr lang="en-US" altLang="ko-KR" sz="1600" i="0" b="0">
                <a:solidFill>
                  <a:srgbClr val="333333"/>
                </a:solidFill>
                <a:latin typeface="LilyUPC" charset="0"/>
                <a:ea typeface="LilyUPC" charset="0"/>
              </a:rPr>
              <a:t>죽음</a:t>
            </a:r>
            <a:endParaRPr lang="ko-KR" altLang="en-US" sz="1600" i="0" b="0">
              <a:solidFill>
                <a:srgbClr val="333333"/>
              </a:solidFill>
              <a:latin typeface="LilyUPC" charset="0"/>
              <a:ea typeface="LilyUPC" charset="0"/>
            </a:endParaRPr>
          </a:p>
          <a:p>
            <a:pPr marL="0" indent="0" algn="l" fontAlgn="base" defTabSz="5080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i="0" b="0">
              <a:solidFill>
                <a:srgbClr val="333333"/>
              </a:solidFill>
              <a:latin typeface="LilyUPC" charset="0"/>
              <a:ea typeface="LilyUPC" charset="0"/>
            </a:endParaRPr>
          </a:p>
          <a:p>
            <a:pPr marL="0" indent="0" algn="r" fontAlgn="base" defTabSz="50800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i="0" b="0">
                <a:solidFill>
                  <a:srgbClr val="333333"/>
                </a:solidFill>
                <a:latin typeface="LilyUPC" charset="0"/>
                <a:ea typeface="LilyUPC" charset="0"/>
              </a:rPr>
              <a:t>By 박평식</a:t>
            </a:r>
            <a:endParaRPr lang="ko-KR" altLang="en-US" sz="1600">
              <a:latin typeface="LilyUPC" charset="0"/>
              <a:ea typeface="LilyUP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201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565150" y="1410335"/>
            <a:ext cx="2917825" cy="3239770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tIns="71755" rIns="215900" bIns="45720" numCol="1" vert="horz" anchor="ctr">
            <a:noAutofit/>
          </a:bodyPr>
          <a:lstStyle/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FFFFFF"/>
              </a:solidFill>
              <a:latin typeface="Arial" charset="0"/>
              <a:ea typeface="Arial" charset="0"/>
            </a:endParaRPr>
          </a:p>
          <a:p>
            <a:pPr marL="0" indent="0" algn="ctr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영원히 기억하고 싶은 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황홀한 모험이 시작된다!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FFFFFF"/>
                </a:solidFill>
                <a:latin typeface="맑은 고딕" charset="0"/>
                <a:ea typeface="맑은 고딕" charset="0"/>
              </a:rPr>
              <a:t>뮤지션을 꿈꾸는 소년 미구엘은 전설적인 가수 에르네스토의 기타에 손을 댔다 ‘죽은 자들의 세상’에 들어가게 된다. </a:t>
            </a:r>
            <a:endParaRPr lang="ko-KR" altLang="en-US" sz="120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FFFFFF"/>
                </a:solidFill>
                <a:latin typeface="맑은 고딕" charset="0"/>
                <a:ea typeface="맑은 고딕" charset="0"/>
              </a:rPr>
              <a:t> 그리고 그곳에서 만난 의문의 사나이 헥터와 함께 상상조차 못했던 모험을 시작하게 되는데… </a:t>
            </a:r>
            <a:endParaRPr lang="ko-KR" altLang="en-US" sz="120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rgbClr val="FFFFFF"/>
                </a:solidFill>
                <a:latin typeface="맑은 고딕" charset="0"/>
                <a:ea typeface="맑은 고딕" charset="0"/>
              </a:rPr>
              <a:t> 과연 ‘죽은 자들의 세상’에 숨겨진 비밀은? 그리고 미구엘은 무사히 현실로 돌아올 수 있을까?</a:t>
            </a:r>
            <a:endParaRPr lang="ko-KR" altLang="en-US" sz="120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ctr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ctr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ctr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ctr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ctr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ctr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ctr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ctr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ctr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45110" y="69850"/>
            <a:ext cx="495300" cy="520065"/>
          </a:xfrm>
          <a:prstGeom prst="rect">
            <a:avLst/>
          </a:prstGeom>
        </p:spPr>
        <p:txBody>
          <a:bodyPr wrap="square" lIns="91440" tIns="45720" rIns="91440" bIns="45720" anchor="ctr"/>
          <a:lstStyle/>
          <a:p>
            <a:pPr marL="0" indent="0" algn="l" defTabSz="9144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 smtClean="0">
                <a:solidFill>
                  <a:srgbClr val="4C3C2E"/>
                </a:solidFill>
                <a:latin typeface="Arial" charset="0"/>
              </a:rPr>
              <a:t>01</a:t>
            </a:r>
            <a:endParaRPr lang="ko-KR" altLang="en-US" sz="1600" dirty="0" smtClean="0">
              <a:latin typeface="Arial" charset="0"/>
            </a:endParaRP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457835" y="892175"/>
            <a:ext cx="3235325" cy="359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00B0F0"/>
                </a:solidFill>
                <a:latin typeface="맑은 고딕" charset="0"/>
                <a:ea typeface="맑은 고딕" charset="0"/>
              </a:rPr>
              <a:t>영화 ‘코코’ 줄거리</a:t>
            </a:r>
            <a:endParaRPr lang="ko-KR" altLang="en-US" sz="1400" b="1">
              <a:solidFill>
                <a:srgbClr val="00B0F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영화 ‘코코’ 소개</a:t>
            </a:r>
            <a:endParaRPr lang="ko-KR" altLang="en-US" sz="1800" b="1">
              <a:solidFill>
                <a:srgbClr val="615247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3949700" y="1410970"/>
            <a:ext cx="2262505" cy="3239135"/>
          </a:xfrm>
          <a:prstGeom prst="roundRect">
            <a:avLst>
              <a:gd name="adj" fmla="val 1869"/>
            </a:avLst>
          </a:prstGeom>
          <a:solidFill>
            <a:srgbClr val="FFFFFF">
              <a:shade val="85000"/>
            </a:srgbClr>
          </a:solidFill>
          <a:ln w="0">
            <a:noFill/>
            <a:prstDash/>
          </a:ln>
        </p:spPr>
      </p:pic>
      <p:sp>
        <p:nvSpPr>
          <p:cNvPr id="10" name="타원 9"/>
          <p:cNvSpPr/>
          <p:nvPr/>
        </p:nvSpPr>
        <p:spPr>
          <a:xfrm>
            <a:off x="544830" y="1089025"/>
            <a:ext cx="74295" cy="74295"/>
          </a:xfrm>
          <a:prstGeom prst="ellipse">
            <a:avLst/>
          </a:prstGeom>
          <a:ln w="28575" cmpd="sng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5715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6387465" y="1410970"/>
            <a:ext cx="2261235" cy="3239135"/>
          </a:xfrm>
          <a:prstGeom prst="roundRect">
            <a:avLst>
              <a:gd name="adj" fmla="val 1869"/>
            </a:avLst>
          </a:prstGeom>
          <a:solidFill>
            <a:srgbClr val="FFFFFF">
              <a:shade val="85000"/>
            </a:srgbClr>
          </a:solidFill>
          <a:ln w="0"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96553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도형 11"/>
          <p:cNvSpPr>
            <a:spLocks/>
          </p:cNvSpPr>
          <p:nvPr/>
        </p:nvSpPr>
        <p:spPr>
          <a:xfrm rot="0">
            <a:off x="565150" y="1410335"/>
            <a:ext cx="2917825" cy="3239770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7950" tIns="71755" rIns="107950" bIns="45085" vert="horz" anchor="ctr">
            <a:noAutofit/>
          </a:bodyPr>
          <a:lstStyle/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100">
                <a:solidFill>
                  <a:srgbClr val="000000"/>
                </a:solidFill>
                <a:latin typeface="맑은 고딕" charset="0"/>
                <a:ea typeface="맑은 고딕" charset="0"/>
              </a:rPr>
              <a:t>누구나 접근 가능</a:t>
            </a: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100">
                <a:solidFill>
                  <a:srgbClr val="000000"/>
                </a:solidFill>
                <a:latin typeface="맑은 고딕" charset="0"/>
                <a:ea typeface="맑은 고딕" charset="0"/>
              </a:rPr>
              <a:t>장르 다양성에 따른 매체 다양성</a:t>
            </a: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45720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solidFill>
                  <a:srgbClr val="000000"/>
                </a:solidFill>
                <a:latin typeface="맑은 고딕" charset="0"/>
                <a:ea typeface="맑은 고딕" charset="0"/>
              </a:rPr>
              <a:t>- TV, 영화, 컴퓨터, 노트북, 스마트폰</a:t>
            </a: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100">
                <a:solidFill>
                  <a:srgbClr val="000000"/>
                </a:solidFill>
                <a:latin typeface="맑은 고딕" charset="0"/>
                <a:ea typeface="맑은 고딕" charset="0"/>
              </a:rPr>
              <a:t>10년 전, 국내 영화관의 애니메이션은 원피스, 짱구, 파워레인저 등 TV 애니메이션을 기반으로 하여 등장</a:t>
            </a: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100">
                <a:solidFill>
                  <a:srgbClr val="000000"/>
                </a:solidFill>
                <a:latin typeface="맑은 고딕" charset="0"/>
                <a:ea typeface="맑은 고딕" charset="0"/>
              </a:rPr>
              <a:t>But, </a:t>
            </a:r>
            <a:r>
              <a:rPr lang="en-US" altLang="ko-KR" sz="1100">
                <a:solidFill>
                  <a:srgbClr val="000000"/>
                </a:solidFill>
                <a:latin typeface="맑은 고딕" charset="0"/>
                <a:ea typeface="맑은 고딕" charset="0"/>
              </a:rPr>
              <a:t>현재는 영화 애니메이션의 성장과 더불어 관람객의 나이도 증가함.</a:t>
            </a: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45720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solidFill>
                  <a:srgbClr val="000000"/>
                </a:solidFill>
                <a:latin typeface="맑은 고딕" charset="0"/>
                <a:ea typeface="맑은 고딕" charset="0"/>
              </a:rPr>
              <a:t>- 20대+30대 = 68%&lt;그림 1&gt;</a:t>
            </a: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45720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>
                <a:solidFill>
                  <a:srgbClr val="000000"/>
                </a:solidFill>
                <a:latin typeface="맑은 고딕" charset="0"/>
                <a:ea typeface="맑은 고딕" charset="0"/>
              </a:rPr>
              <a:t>- 20대+30대 = 67%&lt;그림 2&gt;</a:t>
            </a:r>
            <a:endParaRPr lang="ko-KR" altLang="en-US" sz="11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245110" y="69850"/>
            <a:ext cx="495935" cy="5207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01</a:t>
            </a:r>
            <a:endParaRPr lang="ko-KR" altLang="en-US" sz="160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457835" y="892175"/>
            <a:ext cx="3235325" cy="3594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00B0F0"/>
                </a:solidFill>
                <a:latin typeface="맑은 고딕" charset="0"/>
                <a:ea typeface="맑은 고딕" charset="0"/>
              </a:rPr>
              <a:t>누구에게나 사랑받는 애니메이션</a:t>
            </a:r>
            <a:endParaRPr lang="ko-KR" altLang="en-US" sz="1400" b="1">
              <a:solidFill>
                <a:srgbClr val="00B0F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텍스트 개체 틀 12"/>
          <p:cNvSpPr txBox="1">
            <a:spLocks/>
          </p:cNvSpPr>
          <p:nvPr>
            <p:ph type="title"/>
          </p:nvPr>
        </p:nvSpPr>
        <p:spPr>
          <a:xfrm rot="0">
            <a:off x="908050" y="68580"/>
            <a:ext cx="7633335" cy="52070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base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영화 ‘코코’ 소개</a:t>
            </a:r>
            <a:endParaRPr lang="ko-KR" altLang="en-US" sz="1800" b="1">
              <a:solidFill>
                <a:srgbClr val="61524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544830" y="1089025"/>
            <a:ext cx="74930" cy="74930"/>
          </a:xfrm>
          <a:prstGeom prst="ellipse"/>
          <a:ln w="28575" cap="flat" cmpd="sng">
            <a:solidFill>
              <a:srgbClr val="00B0F0">
                <a:alpha val="100000"/>
              </a:srgb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ln w="57150" cap="flat" cmpd="sng">
                <a:solidFill>
                  <a:schemeClr val="tx2">
                    <a:satMod val="155000"/>
                    <a:alpha val="100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098290" y="893445"/>
            <a:ext cx="4441190" cy="1786890"/>
          </a:xfrm>
          <a:prstGeom prst="roundRect">
            <a:avLst>
              <a:gd name="adj" fmla="val 1869"/>
            </a:avLst>
          </a:prstGeom>
          <a:solidFill>
            <a:srgbClr val="FFFFFF">
              <a:shade val="85000"/>
            </a:srgbClr>
          </a:solidFill>
          <a:ln w="0">
            <a:noFill/>
            <a:prstDash/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098290" y="2981960"/>
            <a:ext cx="4440555" cy="1763395"/>
          </a:xfrm>
          <a:prstGeom prst="roundRect">
            <a:avLst>
              <a:gd name="adj" fmla="val 1869"/>
            </a:avLst>
          </a:prstGeom>
          <a:solidFill>
            <a:srgbClr val="FFFFFF">
              <a:shade val="85000"/>
            </a:srgbClr>
          </a:solidFill>
          <a:ln w="0">
            <a:noFill/>
            <a:prstDash/>
          </a:ln>
        </p:spPr>
      </p:pic>
      <p:sp>
        <p:nvSpPr>
          <p:cNvPr id="18" name="텍스트 상자 17"/>
          <p:cNvSpPr txBox="1">
            <a:spLocks/>
          </p:cNvSpPr>
          <p:nvPr/>
        </p:nvSpPr>
        <p:spPr>
          <a:xfrm rot="0">
            <a:off x="5068570" y="2602865"/>
            <a:ext cx="2793365" cy="2857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&lt;그림 1: 네티즌 평점(2019.07.09)&gt;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 rot="0">
            <a:off x="5068570" y="4647565"/>
            <a:ext cx="2793365" cy="2857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&lt;그림 2: 관람객 평점(2019.07.09)&gt;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>
            <a:spLocks/>
          </p:cNvSpPr>
          <p:nvPr/>
        </p:nvSpPr>
        <p:spPr>
          <a:xfrm rot="0">
            <a:off x="565150" y="1410335"/>
            <a:ext cx="2917825" cy="3239770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tIns="71755" rIns="215900" bIns="45720" numCol="1" vert="horz" anchor="ctr">
            <a:noAutofit/>
          </a:bodyPr>
          <a:lstStyle/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극장 애니메이션 관람 경험보다 온라인 애니메이션 이용 경험이 훨씬 많음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50~59세 집단을 제외하고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/>
            </a:r>
            <a:b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</a:b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모든 연령 집단에서 온라인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/>
            </a:r>
            <a:b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</a:b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애니메이션 이용 경험이 우세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 rot="0">
            <a:off x="245110" y="69850"/>
            <a:ext cx="495935" cy="52070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0</a:t>
            </a: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2</a:t>
            </a:r>
            <a:endParaRPr lang="ko-KR" altLang="en-US" sz="160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7" name="내용 개체 틀 6"/>
          <p:cNvSpPr txBox="1">
            <a:spLocks/>
          </p:cNvSpPr>
          <p:nvPr/>
        </p:nvSpPr>
        <p:spPr bwMode="auto">
          <a:xfrm rot="0">
            <a:off x="457835" y="892175"/>
            <a:ext cx="3235325" cy="3594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00B0F0"/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250" b="1">
                <a:solidFill>
                  <a:srgbClr val="00B0F0"/>
                </a:solidFill>
                <a:latin typeface="맑은 고딕" charset="0"/>
                <a:ea typeface="맑은 고딕" charset="0"/>
              </a:rPr>
              <a:t>극장 애니메이션 VS 온라인 애니메이션</a:t>
            </a:r>
            <a:endParaRPr lang="ko-KR" altLang="en-US" sz="1400" b="1">
              <a:solidFill>
                <a:srgbClr val="00B0F0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텍스트 개체 틀 12"/>
          <p:cNvSpPr txBox="1">
            <a:spLocks/>
          </p:cNvSpPr>
          <p:nvPr>
            <p:ph type="title" idx="4294967295"/>
          </p:nvPr>
        </p:nvSpPr>
        <p:spPr>
          <a:xfrm>
            <a:off x="908050" y="68580"/>
            <a:ext cx="7633970" cy="5213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한국콘텐츠진흥원 - </a:t>
            </a: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2</a:t>
            </a: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017 애니메이션 산업백서</a:t>
            </a:r>
            <a:endParaRPr lang="ko-KR" altLang="en-US" sz="1800" b="1">
              <a:solidFill>
                <a:srgbClr val="61524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타원 9"/>
          <p:cNvSpPr>
            <a:spLocks/>
          </p:cNvSpPr>
          <p:nvPr/>
        </p:nvSpPr>
        <p:spPr>
          <a:xfrm rot="0">
            <a:off x="544830" y="1089025"/>
            <a:ext cx="74930" cy="74930"/>
          </a:xfrm>
          <a:prstGeom prst="ellipse"/>
          <a:ln w="28575" cap="flat" cmpd="sng">
            <a:solidFill>
              <a:srgbClr val="00B0F0">
                <a:alpha val="100000"/>
              </a:srgb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ln w="57150" cap="flat" cmpd="sng">
                <a:solidFill>
                  <a:schemeClr val="tx2">
                    <a:satMod val="155000"/>
                    <a:alpha val="100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098290" y="903605"/>
            <a:ext cx="4440555" cy="1765935"/>
          </a:xfrm>
          <a:prstGeom prst="roundRect">
            <a:avLst>
              <a:gd name="adj" fmla="val 1869"/>
            </a:avLst>
          </a:prstGeom>
          <a:solidFill>
            <a:srgbClr val="FFFFFF">
              <a:shade val="85000"/>
            </a:srgbClr>
          </a:solidFill>
          <a:ln w="0">
            <a:noFill/>
            <a:prstDash/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161790" y="2981960"/>
            <a:ext cx="4313555" cy="1763395"/>
          </a:xfrm>
          <a:prstGeom prst="roundRect">
            <a:avLst>
              <a:gd name="adj" fmla="val 1869"/>
            </a:avLst>
          </a:prstGeom>
          <a:solidFill>
            <a:srgbClr val="FFFFFF">
              <a:shade val="85000"/>
            </a:srgbClr>
          </a:solidFill>
          <a:ln w="0">
            <a:noFill/>
            <a:prstDash/>
          </a:ln>
        </p:spPr>
      </p:pic>
      <p:sp>
        <p:nvSpPr>
          <p:cNvPr id="17" name="텍스트 상자 16"/>
          <p:cNvSpPr txBox="1">
            <a:spLocks/>
          </p:cNvSpPr>
          <p:nvPr/>
        </p:nvSpPr>
        <p:spPr>
          <a:xfrm rot="0">
            <a:off x="4566285" y="4647565"/>
            <a:ext cx="3634105" cy="2857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&lt;그림 4: 온라인 애니메이션 이용 경험(2017년)&gt;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 rot="0">
            <a:off x="4566285" y="2569845"/>
            <a:ext cx="3634105" cy="2857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&lt;그림 3: 극장 애니메이션 관람 경험(2017년)&gt;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>
            <a:spLocks/>
          </p:cNvSpPr>
          <p:nvPr/>
        </p:nvSpPr>
        <p:spPr>
          <a:xfrm rot="0">
            <a:off x="565150" y="1410335"/>
            <a:ext cx="2917825" cy="3239770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tIns="71755" rIns="215900" bIns="45720" numCol="1" vert="horz" anchor="ctr">
            <a:noAutofit/>
          </a:bodyPr>
          <a:lstStyle/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극장 애니메이션의 비관람 이유가 극장의 불편함이나 개인적인 시간과 동행자의 부족.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반면, 온라인 애니메이션의 미감상 이유는 관심이 없거나 재미있는 것이 없어서 임.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=&gt; 대다수의 사람은 극장 애니메이션의 작품성을 인정한다고 생각할 수 있음.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 rot="0">
            <a:off x="245110" y="69850"/>
            <a:ext cx="495935" cy="52070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0</a:t>
            </a: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2</a:t>
            </a:r>
            <a:endParaRPr lang="ko-KR" altLang="en-US" sz="160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10" name="타원 9"/>
          <p:cNvSpPr>
            <a:spLocks/>
          </p:cNvSpPr>
          <p:nvPr/>
        </p:nvSpPr>
        <p:spPr>
          <a:xfrm rot="0">
            <a:off x="544830" y="1089025"/>
            <a:ext cx="74930" cy="74930"/>
          </a:xfrm>
          <a:prstGeom prst="ellipse"/>
          <a:ln w="28575" cap="flat" cmpd="sng">
            <a:solidFill>
              <a:srgbClr val="00B0F0">
                <a:alpha val="100000"/>
              </a:srgb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ln w="57150" cap="flat" cmpd="sng">
                <a:solidFill>
                  <a:schemeClr val="tx2">
                    <a:satMod val="155000"/>
                    <a:alpha val="100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150360" y="903605"/>
            <a:ext cx="4336415" cy="1765935"/>
          </a:xfrm>
          <a:prstGeom prst="roundRect">
            <a:avLst>
              <a:gd name="adj" fmla="val 1869"/>
            </a:avLst>
          </a:prstGeom>
          <a:solidFill>
            <a:srgbClr val="FFFFFF">
              <a:shade val="85000"/>
            </a:srgbClr>
          </a:solidFill>
          <a:ln w="0">
            <a:noFill/>
            <a:prstDash/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161790" y="3140710"/>
            <a:ext cx="4313555" cy="1445895"/>
          </a:xfrm>
          <a:prstGeom prst="roundRect">
            <a:avLst>
              <a:gd name="adj" fmla="val 1869"/>
            </a:avLst>
          </a:prstGeom>
          <a:solidFill>
            <a:srgbClr val="FFFFFF">
              <a:shade val="85000"/>
            </a:srgbClr>
          </a:solidFill>
          <a:ln w="0">
            <a:noFill/>
            <a:prstDash/>
          </a:ln>
        </p:spPr>
      </p:pic>
      <p:sp>
        <p:nvSpPr>
          <p:cNvPr id="17" name="텍스트 상자 16"/>
          <p:cNvSpPr txBox="1">
            <a:spLocks/>
          </p:cNvSpPr>
          <p:nvPr/>
        </p:nvSpPr>
        <p:spPr>
          <a:xfrm rot="0">
            <a:off x="4444365" y="4647565"/>
            <a:ext cx="3756025" cy="2857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&lt;그림 6: 온라인 애니메이션 미감상 이유(2017년)&gt;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 rot="0">
            <a:off x="4455160" y="2569845"/>
            <a:ext cx="3745230" cy="2857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&lt;그림 5: 극장 애니메이션 비관람 이유(2017년)&gt;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내용 개체 틀 18"/>
          <p:cNvSpPr txBox="1">
            <a:spLocks/>
          </p:cNvSpPr>
          <p:nvPr/>
        </p:nvSpPr>
        <p:spPr bwMode="auto">
          <a:xfrm rot="0">
            <a:off x="457835" y="892175"/>
            <a:ext cx="3235325" cy="3594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00B0F0"/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250" b="1">
                <a:solidFill>
                  <a:srgbClr val="00B0F0"/>
                </a:solidFill>
                <a:latin typeface="맑은 고딕" charset="0"/>
                <a:ea typeface="맑은 고딕" charset="0"/>
              </a:rPr>
              <a:t>극장 애니메이션 VS 온라인 애니메이션</a:t>
            </a:r>
            <a:endParaRPr lang="ko-KR" altLang="en-US" sz="1400" b="1">
              <a:solidFill>
                <a:srgbClr val="00B0F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텍스트 개체 틀 19"/>
          <p:cNvSpPr txBox="1">
            <a:spLocks/>
          </p:cNvSpPr>
          <p:nvPr>
            <p:ph type="title" idx="1"/>
          </p:nvPr>
        </p:nvSpPr>
        <p:spPr>
          <a:xfrm rot="0">
            <a:off x="908050" y="68580"/>
            <a:ext cx="7633970" cy="5213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한국콘텐츠진흥원 - </a:t>
            </a: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2</a:t>
            </a: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017 애니메이션 산업백서</a:t>
            </a:r>
            <a:endParaRPr lang="ko-KR" altLang="en-US" sz="1800" b="1">
              <a:solidFill>
                <a:srgbClr val="615247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>
            <a:spLocks/>
          </p:cNvSpPr>
          <p:nvPr/>
        </p:nvSpPr>
        <p:spPr>
          <a:xfrm rot="0">
            <a:off x="565150" y="1410335"/>
            <a:ext cx="2917825" cy="3239770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tIns="71755" rIns="215900" bIns="45720" numCol="1" vert="horz" anchor="ctr">
            <a:noAutofit/>
          </a:bodyPr>
          <a:lstStyle/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‘극장에서 봐야하는’, ‘영화관에서 봐야하는’, ‘직접 봐야하는’....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/>
            </a:r>
            <a:b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</a:b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이런 식의 서사들이 꽤 존재함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즉, 같은 극장 애니메이션을 보아도 온라인 매체(or TV)를 통해 보았을 때보다 </a:t>
            </a:r>
            <a:r>
              <a:rPr lang="en-US" altLang="ko-KR" sz="1200" u="sng" b="1">
                <a:solidFill>
                  <a:schemeClr val="accent6">
                    <a:lumMod val="40000"/>
                    <a:lumOff val="60000"/>
                  </a:schemeClr>
                </a:solidFill>
                <a:latin typeface="맑은 고딕" charset="0"/>
                <a:ea typeface="맑은 고딕" charset="0"/>
              </a:rPr>
              <a:t>영화관에서 직접 보는 것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이 더 감동적으로 다가올 것이라 예측함.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더 감동을 받은 만큼 더 정성껏 리뷰를 쓰지 않을까 생각함.(리뷰 글자수, 워드 크라우드 비교함)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 rot="0">
            <a:off x="245110" y="69850"/>
            <a:ext cx="495935" cy="52070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0</a:t>
            </a: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2</a:t>
            </a:r>
            <a:endParaRPr lang="ko-KR" altLang="en-US" sz="160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10" name="타원 9"/>
          <p:cNvSpPr>
            <a:spLocks/>
          </p:cNvSpPr>
          <p:nvPr/>
        </p:nvSpPr>
        <p:spPr>
          <a:xfrm rot="0">
            <a:off x="544830" y="1089025"/>
            <a:ext cx="74930" cy="74930"/>
          </a:xfrm>
          <a:prstGeom prst="ellipse"/>
          <a:ln w="28575" cap="flat" cmpd="sng">
            <a:solidFill>
              <a:srgbClr val="00B0F0">
                <a:alpha val="100000"/>
              </a:srgb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ln w="57150" cap="flat" cmpd="sng">
                <a:solidFill>
                  <a:schemeClr val="tx2">
                    <a:satMod val="155000"/>
                    <a:alpha val="100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내용 개체 틀 18"/>
          <p:cNvSpPr txBox="1">
            <a:spLocks/>
          </p:cNvSpPr>
          <p:nvPr/>
        </p:nvSpPr>
        <p:spPr bwMode="auto">
          <a:xfrm rot="0">
            <a:off x="457835" y="892175"/>
            <a:ext cx="3235325" cy="3594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00B0F0"/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250" b="1">
                <a:solidFill>
                  <a:srgbClr val="00B0F0"/>
                </a:solidFill>
                <a:latin typeface="맑은 고딕" charset="0"/>
                <a:ea typeface="맑은 고딕" charset="0"/>
              </a:rPr>
              <a:t>극장 애니메이션 VS 온라인 애니메이션</a:t>
            </a:r>
            <a:endParaRPr lang="ko-KR" altLang="en-US" sz="1400" b="1">
              <a:solidFill>
                <a:srgbClr val="00B0F0"/>
              </a:solidFill>
              <a:latin typeface="Arial" charset="0"/>
              <a:ea typeface="Arial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39665" y="681990"/>
            <a:ext cx="3148965" cy="4212590"/>
          </a:xfrm>
          <a:prstGeom prst="rect"/>
          <a:noFill/>
        </p:spPr>
      </p:pic>
      <p:sp>
        <p:nvSpPr>
          <p:cNvPr id="21" name="텍스트 상자 20"/>
          <p:cNvSpPr txBox="1">
            <a:spLocks/>
          </p:cNvSpPr>
          <p:nvPr/>
        </p:nvSpPr>
        <p:spPr>
          <a:xfrm rot="0">
            <a:off x="4718685" y="4787900"/>
            <a:ext cx="3745230" cy="2857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&lt;그림 7: 구글에서 ‘영화관에서 봐야하는’ 검색&gt;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텍스트 개체 틀 21"/>
          <p:cNvSpPr txBox="1">
            <a:spLocks/>
          </p:cNvSpPr>
          <p:nvPr>
            <p:ph type="title" idx="1"/>
          </p:nvPr>
        </p:nvSpPr>
        <p:spPr>
          <a:xfrm rot="0">
            <a:off x="908050" y="68580"/>
            <a:ext cx="7633970" cy="5213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한국콘텐츠진흥원 - </a:t>
            </a: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2</a:t>
            </a: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017 애니메이션 산업백서</a:t>
            </a:r>
            <a:endParaRPr lang="ko-KR" altLang="en-US" sz="1800" b="1">
              <a:solidFill>
                <a:srgbClr val="615247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>
            <a:spLocks/>
          </p:cNvSpPr>
          <p:nvPr/>
        </p:nvSpPr>
        <p:spPr>
          <a:xfrm rot="0">
            <a:off x="565150" y="1410335"/>
            <a:ext cx="2917825" cy="3239770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tIns="71755" rIns="215900" bIns="45720" numCol="1" vert="horz" anchor="ctr">
            <a:noAutofit/>
          </a:bodyPr>
          <a:lstStyle/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첫 상영일과 마지막 상영일자를 조사하여 그 시기의 리뷰와 마지막 상영일자에서 현재까지 리뷰를 분석 및 비교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국내 첫 상영일(2018.01.11)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마지막 상영일(2018.03.06)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45720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-&gt;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마지막 상영일은 첫 상영일 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스크린 갯수의 1% 이상인 날짜로</a:t>
            </a: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 간주함.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총 55일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 rot="0">
            <a:off x="245110" y="69850"/>
            <a:ext cx="495935" cy="52070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0</a:t>
            </a: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3</a:t>
            </a:r>
            <a:endParaRPr lang="ko-KR" altLang="en-US" sz="160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텍스트 개체 틀 12"/>
          <p:cNvSpPr txBox="1">
            <a:spLocks/>
          </p:cNvSpPr>
          <p:nvPr>
            <p:ph type="title" idx="4294967295"/>
          </p:nvPr>
        </p:nvSpPr>
        <p:spPr>
          <a:xfrm rot="0">
            <a:off x="908050" y="68580"/>
            <a:ext cx="7633335" cy="5207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연구방법론</a:t>
            </a:r>
            <a:endParaRPr lang="ko-KR" altLang="en-US" sz="1800" b="1">
              <a:solidFill>
                <a:srgbClr val="61524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타원 9"/>
          <p:cNvSpPr>
            <a:spLocks/>
          </p:cNvSpPr>
          <p:nvPr/>
        </p:nvSpPr>
        <p:spPr>
          <a:xfrm rot="0">
            <a:off x="544830" y="1089025"/>
            <a:ext cx="74930" cy="74930"/>
          </a:xfrm>
          <a:prstGeom prst="ellipse"/>
          <a:ln w="28575" cap="flat" cmpd="sng">
            <a:solidFill>
              <a:srgbClr val="00B0F0">
                <a:alpha val="100000"/>
              </a:srgb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ln w="57150" cap="flat" cmpd="sng">
                <a:solidFill>
                  <a:schemeClr val="tx2">
                    <a:satMod val="155000"/>
                    <a:alpha val="100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내용 개체 틀 18"/>
          <p:cNvSpPr txBox="1">
            <a:spLocks/>
          </p:cNvSpPr>
          <p:nvPr/>
        </p:nvSpPr>
        <p:spPr bwMode="auto">
          <a:xfrm rot="0">
            <a:off x="457835" y="892175"/>
            <a:ext cx="3235325" cy="3594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00B0F0"/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250" b="1">
                <a:solidFill>
                  <a:srgbClr val="00B0F0"/>
                </a:solidFill>
                <a:latin typeface="맑은 고딕" charset="0"/>
                <a:ea typeface="맑은 고딕" charset="0"/>
              </a:rPr>
              <a:t>분석 방법</a:t>
            </a:r>
            <a:endParaRPr lang="ko-KR" altLang="en-US" sz="1400" b="1">
              <a:solidFill>
                <a:srgbClr val="00B0F0"/>
              </a:solidFill>
              <a:latin typeface="Arial" charset="0"/>
              <a:ea typeface="Arial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55160" y="758190"/>
            <a:ext cx="3961765" cy="4192905"/>
          </a:xfrm>
          <a:prstGeom prst="rect"/>
          <a:noFill/>
        </p:spPr>
      </p:pic>
      <p:sp>
        <p:nvSpPr>
          <p:cNvPr id="21" name="텍스트 상자 20"/>
          <p:cNvSpPr txBox="1">
            <a:spLocks/>
          </p:cNvSpPr>
          <p:nvPr/>
        </p:nvSpPr>
        <p:spPr>
          <a:xfrm rot="0">
            <a:off x="4609465" y="4859020"/>
            <a:ext cx="3745230" cy="2857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&lt;그림 8: ‘코코’ 멀티체인별 상영현황 통계&gt;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>
            <a:spLocks/>
          </p:cNvSpPr>
          <p:nvPr/>
        </p:nvSpPr>
        <p:spPr>
          <a:xfrm rot="0">
            <a:off x="565150" y="1410335"/>
            <a:ext cx="2917825" cy="3239770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5900" tIns="71755" rIns="215900" bIns="45720" numCol="1" vert="horz" anchor="ctr">
            <a:noAutofit/>
          </a:bodyPr>
          <a:lstStyle/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But 상영일과 비상영일의 리뷰 개수가 너무 많이 차이가 나서 방법을 변경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45720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-&gt; 총 리뷰는 1502페이지지만, 188페이지만 비상영일 때 쓰여진 것.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45720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1페이지부터 188페이지(비상영일)와 1315페이지부터 1502페이지(상영일)의 리뷰 비교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 rot="0">
            <a:off x="245110" y="69850"/>
            <a:ext cx="495935" cy="52070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0</a:t>
            </a: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3</a:t>
            </a:r>
            <a:endParaRPr lang="ko-KR" altLang="en-US" sz="160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텍스트 개체 틀 12"/>
          <p:cNvSpPr txBox="1">
            <a:spLocks/>
          </p:cNvSpPr>
          <p:nvPr>
            <p:ph type="title" idx="4294967295"/>
          </p:nvPr>
        </p:nvSpPr>
        <p:spPr>
          <a:xfrm rot="0">
            <a:off x="908050" y="68580"/>
            <a:ext cx="7633335" cy="5207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연구방법론</a:t>
            </a:r>
            <a:endParaRPr lang="ko-KR" altLang="en-US" sz="1800" b="1">
              <a:solidFill>
                <a:srgbClr val="61524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타원 9"/>
          <p:cNvSpPr>
            <a:spLocks/>
          </p:cNvSpPr>
          <p:nvPr/>
        </p:nvSpPr>
        <p:spPr>
          <a:xfrm rot="0">
            <a:off x="544830" y="1089025"/>
            <a:ext cx="74930" cy="74930"/>
          </a:xfrm>
          <a:prstGeom prst="ellipse"/>
          <a:ln w="28575" cap="flat" cmpd="sng">
            <a:solidFill>
              <a:srgbClr val="00B0F0">
                <a:alpha val="100000"/>
              </a:srgb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ln w="57150" cap="flat" cmpd="sng">
                <a:solidFill>
                  <a:schemeClr val="tx2">
                    <a:satMod val="155000"/>
                    <a:alpha val="100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내용 개체 틀 18"/>
          <p:cNvSpPr txBox="1">
            <a:spLocks/>
          </p:cNvSpPr>
          <p:nvPr/>
        </p:nvSpPr>
        <p:spPr bwMode="auto">
          <a:xfrm rot="0">
            <a:off x="457835" y="892175"/>
            <a:ext cx="3235325" cy="3594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rgbClr val="00B0F0"/>
                </a:solidFill>
                <a:latin typeface="Arial" charset="0"/>
                <a:ea typeface="Arial" charset="0"/>
              </a:rPr>
              <a:t> </a:t>
            </a:r>
            <a:r>
              <a:rPr lang="en-US" altLang="ko-KR" sz="1250" b="1">
                <a:solidFill>
                  <a:srgbClr val="00B0F0"/>
                </a:solidFill>
                <a:latin typeface="맑은 고딕" charset="0"/>
                <a:ea typeface="맑은 고딕" charset="0"/>
              </a:rPr>
              <a:t>분석 방법</a:t>
            </a:r>
            <a:endParaRPr lang="ko-KR" altLang="en-US" sz="1400" b="1">
              <a:solidFill>
                <a:srgbClr val="00B0F0"/>
              </a:solidFill>
              <a:latin typeface="Arial" charset="0"/>
              <a:ea typeface="Arial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98290" y="1472565"/>
            <a:ext cx="4781550" cy="570865"/>
          </a:xfrm>
          <a:prstGeom prst="rect"/>
          <a:noFill/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95750" y="2387600"/>
            <a:ext cx="4784090" cy="2249170"/>
          </a:xfrm>
          <a:prstGeom prst="rect"/>
          <a:noFill/>
        </p:spPr>
      </p:pic>
      <p:sp>
        <p:nvSpPr>
          <p:cNvPr id="22" name="텍스트 상자 21"/>
          <p:cNvSpPr txBox="1">
            <a:spLocks/>
          </p:cNvSpPr>
          <p:nvPr/>
        </p:nvSpPr>
        <p:spPr>
          <a:xfrm rot="0">
            <a:off x="4648200" y="1958975"/>
            <a:ext cx="3745230" cy="2857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&lt;그림 9: ‘코코’ 네이버 영화 140자 평&gt;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 rot="0">
            <a:off x="4796155" y="4544060"/>
            <a:ext cx="3745230" cy="2857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623570" indent="-514350" algn="l" fontAlgn="base" defTabSz="914400" latinLnBrk="1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&lt;그림 10: ‘코코’ 네이버 영화 140자 평 188페이지&gt;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내용 개체 틀 1"/>
          <p:cNvSpPr txBox="1">
            <a:spLocks/>
          </p:cNvSpPr>
          <p:nvPr/>
        </p:nvSpPr>
        <p:spPr bwMode="auto">
          <a:xfrm>
            <a:off x="4959985" y="2425065"/>
            <a:ext cx="3110865" cy="506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/>
          <a:lstStyle/>
          <a:p>
            <a:pPr marL="623570" indent="-514350" algn="ctr" defTabSz="91440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1" dirty="0" smtClean="0">
                <a:solidFill>
                  <a:srgbClr val="FFFFFF"/>
                </a:solidFill>
                <a:latin typeface="Arial" charset="0"/>
              </a:rPr>
              <a:t>Aenean tempus velit vel lectus</a:t>
            </a:r>
            <a:endParaRPr lang="ko-KR" altLang="en-US" sz="1000" b="1" dirty="0" smtClean="0">
              <a:latin typeface="Arial" charset="0"/>
            </a:endParaRPr>
          </a:p>
          <a:p>
            <a:pPr marL="623570" indent="-514350" algn="ctr" defTabSz="91440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1" dirty="0" smtClean="0">
                <a:solidFill>
                  <a:srgbClr val="FFFFFF"/>
                </a:solidFill>
                <a:latin typeface="Arial" charset="0"/>
              </a:rPr>
              <a:t>fermentum tristique. </a:t>
            </a:r>
            <a:endParaRPr lang="ko-KR" altLang="en-US" sz="1000" b="1" dirty="0" smtClean="0">
              <a:latin typeface="Arial" charset="0"/>
            </a:endParaRPr>
          </a:p>
        </p:txBody>
      </p:sp>
      <p:sp>
        <p:nvSpPr>
          <p:cNvPr id="14" name="모서리가 둥근 직사각형 13"/>
          <p:cNvSpPr>
            <a:spLocks/>
          </p:cNvSpPr>
          <p:nvPr/>
        </p:nvSpPr>
        <p:spPr>
          <a:xfrm rot="0">
            <a:off x="733425" y="1410335"/>
            <a:ext cx="3736340" cy="3300730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>
                <a:solidFill>
                  <a:schemeClr val="tx1"/>
                </a:solidFill>
                <a:latin typeface="맑은 고딕" charset="0"/>
                <a:ea typeface="맑은 고딕" charset="0"/>
              </a:rPr>
              <a:t>library(rvest)</a:t>
            </a:r>
            <a:endParaRPr lang="ko-KR" altLang="en-US" sz="15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>
                <a:solidFill>
                  <a:schemeClr val="tx1"/>
                </a:solidFill>
                <a:latin typeface="맑은 고딕" charset="0"/>
                <a:ea typeface="맑은 고딕" charset="0"/>
              </a:rPr>
              <a:t>library(stringr)</a:t>
            </a:r>
            <a:endParaRPr lang="ko-KR" altLang="en-US" sz="15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>
                <a:solidFill>
                  <a:schemeClr val="tx1"/>
                </a:solidFill>
                <a:latin typeface="맑은 고딕" charset="0"/>
                <a:ea typeface="맑은 고딕" charset="0"/>
              </a:rPr>
              <a:t>library(dplyr)</a:t>
            </a:r>
            <a:endParaRPr lang="ko-KR" altLang="en-US" sz="15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>
                <a:solidFill>
                  <a:schemeClr val="tx1"/>
                </a:solidFill>
                <a:latin typeface="맑은 고딕" charset="0"/>
                <a:ea typeface="맑은 고딕" charset="0"/>
              </a:rPr>
              <a:t>library(KoNLP)</a:t>
            </a:r>
            <a:endParaRPr lang="ko-KR" altLang="en-US" sz="15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>
                <a:solidFill>
                  <a:schemeClr val="tx1"/>
                </a:solidFill>
                <a:latin typeface="맑은 고딕" charset="0"/>
                <a:ea typeface="맑은 고딕" charset="0"/>
              </a:rPr>
              <a:t>library(wordcloud)</a:t>
            </a:r>
            <a:endParaRPr lang="ko-KR" altLang="en-US" sz="15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>
                <a:solidFill>
                  <a:schemeClr val="tx1"/>
                </a:solidFill>
                <a:latin typeface="맑은 고딕" charset="0"/>
                <a:ea typeface="맑은 고딕" charset="0"/>
              </a:rPr>
              <a:t>library(RColorBrewer)</a:t>
            </a:r>
            <a:endParaRPr lang="ko-KR" altLang="en-US" sz="15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>
                <a:solidFill>
                  <a:schemeClr val="tx1"/>
                </a:solidFill>
                <a:latin typeface="맑은 고딕" charset="0"/>
                <a:ea typeface="맑은 고딕" charset="0"/>
              </a:rPr>
              <a:t>library(extrafont)</a:t>
            </a:r>
            <a:endParaRPr lang="ko-KR" altLang="en-US" sz="15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>
                <a:solidFill>
                  <a:schemeClr val="tx1"/>
                </a:solidFill>
                <a:latin typeface="맑은 고딕" charset="0"/>
                <a:ea typeface="맑은 고딕" charset="0"/>
              </a:rPr>
              <a:t>library(wordcloud2)</a:t>
            </a:r>
            <a:endParaRPr lang="ko-KR" altLang="en-US" sz="15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>
                <a:solidFill>
                  <a:srgbClr val="615247"/>
                </a:solidFill>
                <a:latin typeface="맑은 고딕" charset="0"/>
                <a:ea typeface="맑은 고딕" charset="0"/>
              </a:rPr>
              <a:t>설치 패키지 및 밑작업</a:t>
            </a:r>
            <a:endParaRPr lang="ko-KR" altLang="en-US" sz="1800" b="1">
              <a:solidFill>
                <a:srgbClr val="615247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7" name="내용 개체 틀 1"/>
          <p:cNvSpPr txBox="1">
            <a:spLocks/>
          </p:cNvSpPr>
          <p:nvPr/>
        </p:nvSpPr>
        <p:spPr bwMode="auto">
          <a:xfrm>
            <a:off x="5216525" y="1638300"/>
            <a:ext cx="2792730" cy="285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/>
          <a:lstStyle/>
          <a:p>
            <a:pPr marL="623570" indent="-514350" algn="l" defTabSz="91440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dirty="0" err="1" smtClean="0">
                <a:solidFill>
                  <a:srgbClr val="FFFFFF"/>
                </a:solidFill>
                <a:latin typeface="Arial" charset="0"/>
              </a:rPr>
              <a:t>Lorem</a:t>
            </a:r>
            <a:r>
              <a:rPr lang="en-US" altLang="ko-KR" sz="1200" b="1" dirty="0" smtClean="0">
                <a:solidFill>
                  <a:srgbClr val="FFFFFF"/>
                </a:solidFill>
                <a:latin typeface="Arial" charset="0"/>
              </a:rPr>
              <a:t> IPSUM DOLOR SIT AMET</a:t>
            </a:r>
            <a:endParaRPr lang="ko-KR" altLang="en-US" sz="1200" b="1" dirty="0" smtClean="0">
              <a:latin typeface="Arial" charset="0"/>
            </a:endParaRPr>
          </a:p>
        </p:txBody>
      </p:sp>
      <p:cxnSp>
        <p:nvCxnSpPr>
          <p:cNvPr id="39" name="직선 연결선 38"/>
          <p:cNvCxnSpPr/>
          <p:nvPr/>
        </p:nvCxnSpPr>
        <p:spPr bwMode="auto">
          <a:xfrm>
            <a:off x="5216525" y="3121025"/>
            <a:ext cx="279273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직선 연결선 39"/>
          <p:cNvCxnSpPr/>
          <p:nvPr/>
        </p:nvCxnSpPr>
        <p:spPr bwMode="auto">
          <a:xfrm>
            <a:off x="5216525" y="3855085"/>
            <a:ext cx="2792730" cy="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내용 개체 틀 1"/>
          <p:cNvSpPr txBox="1">
            <a:spLocks/>
          </p:cNvSpPr>
          <p:nvPr/>
        </p:nvSpPr>
        <p:spPr bwMode="auto">
          <a:xfrm>
            <a:off x="5057775" y="3172460"/>
            <a:ext cx="3110865" cy="633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/>
          <a:lstStyle/>
          <a:p>
            <a:pPr marL="623570" indent="-514350" algn="ctr" defTabSz="91440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1" dirty="0" smtClean="0">
                <a:solidFill>
                  <a:srgbClr val="FFFFFF"/>
                </a:solidFill>
                <a:latin typeface="Arial" charset="0"/>
              </a:rPr>
              <a:t>Morbi aliquam sapien nunc, vel adipiscing</a:t>
            </a:r>
            <a:endParaRPr lang="ko-KR" altLang="en-US" sz="1000" b="1" dirty="0" smtClean="0">
              <a:latin typeface="Arial" charset="0"/>
            </a:endParaRPr>
          </a:p>
          <a:p>
            <a:pPr marL="623570" indent="-514350" algn="ctr" defTabSz="91440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1" dirty="0" smtClean="0">
                <a:solidFill>
                  <a:srgbClr val="FFFFFF"/>
                </a:solidFill>
                <a:latin typeface="Arial" charset="0"/>
              </a:rPr>
              <a:t>turpis dapibus nec. </a:t>
            </a:r>
            <a:endParaRPr lang="ko-KR" altLang="en-US" sz="1000" b="1" dirty="0" smtClean="0">
              <a:latin typeface="Arial" charset="0"/>
            </a:endParaRPr>
          </a:p>
        </p:txBody>
      </p:sp>
      <p:sp>
        <p:nvSpPr>
          <p:cNvPr id="42" name="내용 개체 틀 1"/>
          <p:cNvSpPr txBox="1">
            <a:spLocks/>
          </p:cNvSpPr>
          <p:nvPr/>
        </p:nvSpPr>
        <p:spPr bwMode="auto">
          <a:xfrm>
            <a:off x="5057775" y="3940175"/>
            <a:ext cx="3110865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/>
          <a:lstStyle/>
          <a:p>
            <a:pPr marL="623570" indent="-514350" algn="ctr" defTabSz="91440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1" dirty="0" smtClean="0">
                <a:solidFill>
                  <a:srgbClr val="FFFFFF"/>
                </a:solidFill>
                <a:latin typeface="Arial" charset="0"/>
              </a:rPr>
              <a:t>Curabitur euismod ac </a:t>
            </a:r>
            <a:r>
              <a:rPr lang="en-US" altLang="ko-KR" sz="1000" b="1" dirty="0" err="1" smtClean="0">
                <a:solidFill>
                  <a:srgbClr val="FFFFFF"/>
                </a:solidFill>
                <a:latin typeface="Arial" charset="0"/>
              </a:rPr>
              <a:t>Lorem</a:t>
            </a:r>
            <a:r>
              <a:rPr lang="en-US" altLang="ko-KR" sz="1000" b="1" dirty="0" smtClean="0">
                <a:solidFill>
                  <a:srgbClr val="FFFFFF"/>
                </a:solidFill>
                <a:latin typeface="Arial" charset="0"/>
              </a:rPr>
              <a:t> at vehicula. </a:t>
            </a:r>
            <a:endParaRPr lang="ko-KR" altLang="en-US" sz="1000" b="1" dirty="0" smtClean="0">
              <a:latin typeface="Arial" charset="0"/>
            </a:endParaRPr>
          </a:p>
        </p:txBody>
      </p:sp>
      <p:cxnSp>
        <p:nvCxnSpPr>
          <p:cNvPr id="43" name="직선 연결선 42"/>
          <p:cNvCxnSpPr/>
          <p:nvPr/>
        </p:nvCxnSpPr>
        <p:spPr bwMode="auto">
          <a:xfrm>
            <a:off x="4897120" y="2025015"/>
            <a:ext cx="3432175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제목 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base" defTabSz="914400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0</a:t>
            </a: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4</a:t>
            </a:r>
            <a:endParaRPr lang="ko-KR" altLang="en-US" sz="160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46" name="모서리가 둥근 직사각형 45"/>
          <p:cNvSpPr>
            <a:spLocks/>
          </p:cNvSpPr>
          <p:nvPr/>
        </p:nvSpPr>
        <p:spPr>
          <a:xfrm rot="0">
            <a:off x="4912995" y="1410335"/>
            <a:ext cx="3736340" cy="3300730"/>
          </a:xfrm>
          <a:prstGeom prst="roundRect">
            <a:avLst>
              <a:gd name="adj" fmla="val 2528"/>
            </a:avLst>
          </a:prstGeom>
          <a:pattFill prst="wdDnDiag">
            <a:fgClr>
              <a:srgbClr val="05BEFF"/>
            </a:fgClr>
            <a:bgClr>
              <a:srgbClr val="00B0EE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>
                <a:solidFill>
                  <a:schemeClr val="tx1"/>
                </a:solidFill>
                <a:latin typeface="맑은 고딕" charset="0"/>
                <a:ea typeface="맑은 고딕" charset="0"/>
              </a:rPr>
              <a:t>useSejongDic()</a:t>
            </a:r>
            <a:endParaRPr lang="ko-KR" altLang="en-US" sz="15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>
                <a:solidFill>
                  <a:schemeClr val="tx1"/>
                </a:solidFill>
                <a:latin typeface="맑은 고딕" charset="0"/>
                <a:ea typeface="맑은 고딕" charset="0"/>
              </a:rPr>
              <a:t>mergeUserDic(data.frame(c('넥플릭스','인터넷', 'TV', 'tv'), c('nqq')))</a:t>
            </a:r>
            <a:endParaRPr lang="ko-KR" altLang="en-US" sz="15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>
                <a:solidFill>
                  <a:schemeClr val="tx1"/>
                </a:solidFill>
                <a:latin typeface="맑은 고딕" charset="0"/>
                <a:ea typeface="맑은 고딕" charset="0"/>
              </a:rPr>
              <a:t>font_import()</a:t>
            </a:r>
            <a:endParaRPr lang="ko-KR" altLang="en-US" sz="15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>
                <a:solidFill>
                  <a:schemeClr val="tx1"/>
                </a:solidFill>
                <a:latin typeface="맑은 고딕" charset="0"/>
                <a:ea typeface="맑은 고딕" charset="0"/>
              </a:rPr>
              <a:t>Y</a:t>
            </a:r>
            <a:endParaRPr lang="ko-KR" altLang="en-US" sz="15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>
                <a:solidFill>
                  <a:schemeClr val="tx1"/>
                </a:solidFill>
                <a:latin typeface="맑은 고딕" charset="0"/>
                <a:ea typeface="맑은 고딕" charset="0"/>
              </a:rPr>
              <a:t>trim &lt;- function(x) gsub("^\\s+|\\s+$", "", x)</a:t>
            </a:r>
            <a:endParaRPr lang="ko-KR" altLang="en-US" sz="15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base" defTabSz="5080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12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15</Pages>
  <Paragraphs>63</Paragraphs>
  <Words>192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An Suhyun</dc:creator>
  <cp:lastModifiedBy>An Suhyun</cp:lastModifiedBy>
  <dc:title>제목</dc:title>
  <dcterms:modified xsi:type="dcterms:W3CDTF">2016-10-04T05:08:45Z</dcterms:modified>
</cp:coreProperties>
</file>